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64" r:id="rId5"/>
    <p:sldId id="258" r:id="rId6"/>
    <p:sldId id="259" r:id="rId7"/>
    <p:sldId id="261" r:id="rId8"/>
    <p:sldId id="277" r:id="rId9"/>
    <p:sldId id="274" r:id="rId10"/>
    <p:sldId id="279" r:id="rId11"/>
    <p:sldId id="275" r:id="rId12"/>
    <p:sldId id="286" r:id="rId13"/>
    <p:sldId id="287" r:id="rId14"/>
    <p:sldId id="265" r:id="rId15"/>
    <p:sldId id="278" r:id="rId16"/>
    <p:sldId id="285" r:id="rId17"/>
    <p:sldId id="266" r:id="rId18"/>
    <p:sldId id="288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D401E-A77D-4B22-AEEF-997A8CCE4AAE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6E2E-4C34-4F2A-A925-C7207DFAE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3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 of my project timeline which will guide me on finishing in due time  </a:t>
            </a:r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9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97FE-9253-EF07-F0D0-0AC5A933E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71EB3-9A99-E723-9825-045A33534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B9C9-2336-9D84-CF17-AF3E011D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BC25-8D94-4B51-A088-54BED9109149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2696A-3B46-521E-59CE-88201B27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4AC65-2455-D206-F02C-F636C377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5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18BF-AA96-C26B-26A3-CE5DD7BC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B44B6-54EF-1ABC-74AE-4DBD40F9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3449-E524-927C-B0CC-8D19C0F8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B33C-0061-4AB8-A377-C5BD877488B7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707A-EECF-A3F5-927C-D6E90B14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7D0A-AE1D-78B3-C667-95B9DC12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7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1FC75-9184-AF80-3D04-C408A9BC5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612A4-10AD-B3E9-2435-0BE5D2AEC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0F02-1126-B60E-6733-038B6BC2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5FB-020E-44BC-95C6-7217144442D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BE12E-63C4-5ADA-1AFD-900786E6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C19F-D647-DDB2-2547-E7676FD1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7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AC5B-2336-F9CC-7329-9D6F55BE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210B-EF6B-CB14-3A8B-8BC81B30D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B477-540A-C8B2-59A1-82A94F2B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B57-053B-42AF-B695-0714F2CB450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BB0A9-86DD-DF31-8FF6-8A6B3129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0E1C-5F30-93A6-F247-74EA7230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78A1-6C71-4890-19F0-2E623E3E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FF503-497C-2DDC-6593-72C472D6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334F-3B2F-C52D-6A29-7FAB5C07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485-1AB5-4671-85DC-E22FCAE49A9D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B9350-6E9C-47DE-DEE9-3602C5D3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1A87A-8482-45AF-9363-4E63726C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2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BC12-8549-0B67-F71E-4E20B369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503E-F283-0279-65AA-258CFDE50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9B3AB-D205-580C-CB2A-6CB7D786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3A9C6-1A5E-9ABE-492C-3702B7AA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6621-ECC6-4A41-9E2F-44533E1AB402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2890C-BE3C-8BE4-24CD-D9ADAAE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FCCEA-94CB-139C-33C0-64D19E28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0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A2E6-B72A-721C-6D4B-CD998F96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8C921-59E2-DFC5-DE02-47C17C3B4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5460B-46C0-60DA-2F67-BBDCB277B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2EDC2-0952-B506-F3AA-905B1A75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6A2F9-2D39-C146-F749-7AF27D6AC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4A079-C186-B7E7-E807-E604C63D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0009-C8A5-4A4E-BFE8-873C6FECF37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3EECD-E560-FDB6-35E7-2AE668B0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13EA8-888A-24E4-60FB-46130C4D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C68B-BF6E-4FEA-AAE9-FFD76948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06AF7-65CA-24A0-AB56-AC585123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27D6-A15F-453E-B4E7-C472585A7E15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5D52C-13CB-3ACB-78B9-356F086B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74D3C-64D5-CFF0-5A9F-50305676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2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42101-14F4-3D26-8114-A087C6C8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C9A6-7C21-4273-9A20-33D52EA0DF18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45FE4-C51C-8834-B676-9005A1E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DC4E-20F3-DCFE-03DC-BAFD54B5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07A8-D111-B8D5-A56F-822C71D2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C67-A212-EF45-EECF-2A772532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E2F60-9E77-C34C-3AC3-6CA3037AA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F0FF-2CE8-65D7-CCA1-203EF15A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A8C4-B3F0-433B-9046-1EFC145470AC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E11D2-E535-0F18-471A-CD315DC7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4C94A-6EBD-66FE-F03D-281AF0B8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413B-F065-4774-4B60-DCBB9411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ED4902-145C-EC98-9633-31A376E28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9EFBE-A5FE-3B5A-BB73-9F57332E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0067A-3208-5BB7-E524-2508515F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0EC-493C-4486-A8FE-68494A084BC7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ED180-6063-6AF6-3391-18AAFF00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A055E-ABAE-8AA7-2E81-9F6DA64C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1E8EB-6112-FF3A-03F3-598570D7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EF090-D2A1-FDA0-BE0A-EAF9370C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F137D-BB4D-8062-6117-036E9FA0B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2421A-71B6-482E-B193-AAA9F468768D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BFB9-8BB3-9E0C-C865-9DE23E20D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66669-6311-FB95-A865-58DBC51E3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DB2AD-157F-4378-97F8-359CF8E22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2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-atlas.com/en/ghana/Koforidua-climate" TargetMode="External"/><Relationship Id="rId2" Type="http://schemas.openxmlformats.org/officeDocument/2006/relationships/hyperlink" Target="https://en.climate-data.org/africa/ghana/eastern-region-133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close-up-photo-of-survey-spreadsheet-590022/" TargetMode="External"/><Relationship Id="rId5" Type="http://schemas.openxmlformats.org/officeDocument/2006/relationships/hyperlink" Target="https://www.pexels.com/photo/close-up-photo-of-programming-of-codes-546819/" TargetMode="External"/><Relationship Id="rId4" Type="http://schemas.openxmlformats.org/officeDocument/2006/relationships/hyperlink" Target="https://www.pexels.com/photo/a-person-holding-document-with-graph-illustration-6829513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anticscholar.org/paper/Frequency-Analysis-of-Rainfall-Data-Using-Models-Baghel-Mittal/4bc4c969edbc6715dead11cf6887b2396567be91/figure/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EA18-1FC6-3103-4A2D-89F3B9E9B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60716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Classes of Rainfall in Koforidua (1980-2020): Impacts, Trends, and Sustainable Planning.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B6B42-5BCE-CF64-E6A7-019774720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07168"/>
            <a:ext cx="12192000" cy="2250831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en-US" sz="3600" b="1" dirty="0"/>
              <a:t>Danyal Hamza</a:t>
            </a:r>
          </a:p>
          <a:p>
            <a:r>
              <a:rPr lang="en-US" sz="3600" b="1" dirty="0"/>
              <a:t>10944646</a:t>
            </a:r>
          </a:p>
          <a:p>
            <a:r>
              <a:rPr lang="en-US" sz="3600" b="1" dirty="0"/>
              <a:t>SUPERVISOR: DR. ABRAHAM AMANKWAAH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03E44-42B1-E179-E47E-9B8FE24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318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15994-8B36-F2CA-8D5F-78299ACD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ABCF-A396-55A8-6632-5D09B17F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772024" cy="132236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400" b="1" kern="100" dirty="0">
                <a:latin typeface="Algerian" panose="04020705040A02060702" pitchFamily="82" charset="0"/>
                <a:cs typeface="Times New Roman" panose="02020603050405020304" pitchFamily="18" charset="0"/>
              </a:rPr>
              <a:t>Methodology contd.</a:t>
            </a:r>
            <a:endParaRPr lang="en-US" sz="4400" dirty="0">
              <a:latin typeface="Algerian" panose="04020705040A02060702" pitchFamily="8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FC7DB8-C3C8-613F-B192-5361AF1D0E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27969"/>
          <a:stretch>
            <a:fillRect/>
          </a:stretch>
        </p:blipFill>
        <p:spPr>
          <a:xfrm>
            <a:off x="4772025" y="1322362"/>
            <a:ext cx="7419975" cy="5535638"/>
          </a:xfrm>
          <a:effectLst>
            <a:glow rad="127000">
              <a:schemeClr val="bg1"/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A2935-6F34-2316-29ED-82CCAFCC6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22363"/>
            <a:ext cx="4772025" cy="5535637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endParaRPr lang="en-US" sz="3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Missing data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/>
              <a:t>Addressing gaps in the dataset by imputation, removal, or substitution with meaningful values.</a:t>
            </a: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3200" b="1" dirty="0"/>
              <a:t>Validating Data:</a:t>
            </a:r>
            <a:r>
              <a:rPr lang="en-US" sz="3200" dirty="0"/>
              <a:t> Cross-checking entries to ensure consistency with datasets.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6B8F9-50F3-59E3-49B4-04DB9809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10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870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FB2-6EB8-5A53-81AB-30AF04B0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772024" cy="1143000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lang="en-US" sz="4000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 cont.</a:t>
            </a:r>
            <a:br>
              <a:rPr lang="en-US" sz="4000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b="1" dirty="0">
              <a:latin typeface="Algerian" panose="04020705040A02060702" pitchFamily="8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B08108-6639-B8C1-CB99-E680A4CA1D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r="6884"/>
          <a:stretch/>
        </p:blipFill>
        <p:spPr>
          <a:xfrm>
            <a:off x="4772024" y="1143000"/>
            <a:ext cx="7419975" cy="5714999"/>
          </a:xfrm>
          <a:effectLst>
            <a:glow rad="127000">
              <a:schemeClr val="bg1"/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9B2F6-917E-6883-4EB0-0F444AE9B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1142999"/>
            <a:ext cx="4772024" cy="5715000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Analysis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tools such as Python and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are used to process,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classify and analyze rainfall data.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 trend analysis techniques to identify significant shifts over time.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BD4A5-D882-1CA6-0E7E-2383E3BB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11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609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B976-2488-EA15-4D1A-2A162BC1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FORMULAS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DA219-0BE7-5DE4-55BE-68E1474BE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167311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F9F1-9DF5-5C7E-BA46-B8E350BD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12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335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4478-6B5D-9FA7-8A8F-91F186DE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STANDARD RAINFALL ANOMALY INDEX(SRAI)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5B7378-368E-28A9-7434-3C1FC8098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0689"/>
            <a:ext cx="2471737" cy="255829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D5A477-FD3F-4822-A029-ABA5550F7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9" y="1690688"/>
            <a:ext cx="9720260" cy="516731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BE395-E981-DE03-F6E0-EE6C89D4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13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527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51F1-65AB-7CB1-4671-E342911C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640238" cy="101287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Methodology contd.</a:t>
            </a:r>
            <a:br>
              <a:rPr lang="en-US" b="1" dirty="0">
                <a:latin typeface="Algerian" panose="04020705040A02060702" pitchFamily="82" charset="0"/>
              </a:rPr>
            </a:br>
            <a:endParaRPr lang="en-US" b="1" dirty="0">
              <a:latin typeface="Algerian" panose="04020705040A02060702" pitchFamily="8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F2EFBA6-38AC-8104-C3EA-C757D880B5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4640239" y="1012875"/>
            <a:ext cx="7551761" cy="6006903"/>
          </a:xfrm>
          <a:effectLst>
            <a:glow rad="127000">
              <a:schemeClr val="bg1"/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9B86A-C642-F6C4-C470-5E3671B5D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12875"/>
            <a:ext cx="4640239" cy="600690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r>
              <a:rPr lang="en-US" sz="32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Sectoral Impact Assessment</a:t>
            </a:r>
            <a:endParaRPr lang="en-US" sz="32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Agriculture: </a:t>
            </a:r>
            <a:r>
              <a:rPr lang="en-US" sz="3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Correlate rainfall data with crop yield statistics to assess impacts.</a:t>
            </a:r>
            <a:endParaRPr lang="en-US" sz="32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Urban Planning</a:t>
            </a:r>
            <a:r>
              <a:rPr lang="en-US" sz="3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Analyze flood frequency and drainage system performance in response to intense rainfall (heavy, very heavy and extremely heavy).</a:t>
            </a:r>
          </a:p>
          <a:p>
            <a:endParaRPr lang="en-US" sz="32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AB62F-E358-09E2-0CE3-BA3AAE9D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14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2879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D232-E143-D206-1ABA-24DE5815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82562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Expected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C8F-DA58-AECB-7B1E-6A4148A3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Agriculture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Enhanced agricultural planning and productivity through the identification of optimal planting and harvesting periods.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Water Resources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Improved water resource planning and sustainability through the identification of rainfall trends to guide the storage, distribution and conservation of water.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Resilience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Guided policies to decrease challenges to existing drainage systems, leading to flooding.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F415B-7CC7-1BE7-FC9E-C4CA5A9D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15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266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417269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PROJECT TIMELINE </a:t>
            </a:r>
            <a:endParaRPr lang="zh-CN" alt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5294ED-41CB-856B-AEFE-2E248868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32224"/>
              </p:ext>
            </p:extLst>
          </p:nvPr>
        </p:nvGraphicFramePr>
        <p:xfrm>
          <a:off x="0" y="1417269"/>
          <a:ext cx="12191998" cy="613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507">
                  <a:extLst>
                    <a:ext uri="{9D8B030D-6E8A-4147-A177-3AD203B41FA5}">
                      <a16:colId xmlns:a16="http://schemas.microsoft.com/office/drawing/2014/main" val="2744642915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840134459"/>
                    </a:ext>
                  </a:extLst>
                </a:gridCol>
                <a:gridCol w="927216">
                  <a:extLst>
                    <a:ext uri="{9D8B030D-6E8A-4147-A177-3AD203B41FA5}">
                      <a16:colId xmlns:a16="http://schemas.microsoft.com/office/drawing/2014/main" val="2923345590"/>
                    </a:ext>
                  </a:extLst>
                </a:gridCol>
                <a:gridCol w="834494">
                  <a:extLst>
                    <a:ext uri="{9D8B030D-6E8A-4147-A177-3AD203B41FA5}">
                      <a16:colId xmlns:a16="http://schemas.microsoft.com/office/drawing/2014/main" val="3528215681"/>
                    </a:ext>
                  </a:extLst>
                </a:gridCol>
                <a:gridCol w="741772">
                  <a:extLst>
                    <a:ext uri="{9D8B030D-6E8A-4147-A177-3AD203B41FA5}">
                      <a16:colId xmlns:a16="http://schemas.microsoft.com/office/drawing/2014/main" val="1205303519"/>
                    </a:ext>
                  </a:extLst>
                </a:gridCol>
                <a:gridCol w="741772">
                  <a:extLst>
                    <a:ext uri="{9D8B030D-6E8A-4147-A177-3AD203B41FA5}">
                      <a16:colId xmlns:a16="http://schemas.microsoft.com/office/drawing/2014/main" val="1974611675"/>
                    </a:ext>
                  </a:extLst>
                </a:gridCol>
                <a:gridCol w="741772">
                  <a:extLst>
                    <a:ext uri="{9D8B030D-6E8A-4147-A177-3AD203B41FA5}">
                      <a16:colId xmlns:a16="http://schemas.microsoft.com/office/drawing/2014/main" val="685924486"/>
                    </a:ext>
                  </a:extLst>
                </a:gridCol>
                <a:gridCol w="834494">
                  <a:extLst>
                    <a:ext uri="{9D8B030D-6E8A-4147-A177-3AD203B41FA5}">
                      <a16:colId xmlns:a16="http://schemas.microsoft.com/office/drawing/2014/main" val="1656948504"/>
                    </a:ext>
                  </a:extLst>
                </a:gridCol>
                <a:gridCol w="741772">
                  <a:extLst>
                    <a:ext uri="{9D8B030D-6E8A-4147-A177-3AD203B41FA5}">
                      <a16:colId xmlns:a16="http://schemas.microsoft.com/office/drawing/2014/main" val="2861272014"/>
                    </a:ext>
                  </a:extLst>
                </a:gridCol>
                <a:gridCol w="834494">
                  <a:extLst>
                    <a:ext uri="{9D8B030D-6E8A-4147-A177-3AD203B41FA5}">
                      <a16:colId xmlns:a16="http://schemas.microsoft.com/office/drawing/2014/main" val="3547062222"/>
                    </a:ext>
                  </a:extLst>
                </a:gridCol>
                <a:gridCol w="834494">
                  <a:extLst>
                    <a:ext uri="{9D8B030D-6E8A-4147-A177-3AD203B41FA5}">
                      <a16:colId xmlns:a16="http://schemas.microsoft.com/office/drawing/2014/main" val="301962514"/>
                    </a:ext>
                  </a:extLst>
                </a:gridCol>
                <a:gridCol w="834494">
                  <a:extLst>
                    <a:ext uri="{9D8B030D-6E8A-4147-A177-3AD203B41FA5}">
                      <a16:colId xmlns:a16="http://schemas.microsoft.com/office/drawing/2014/main" val="730491779"/>
                    </a:ext>
                  </a:extLst>
                </a:gridCol>
                <a:gridCol w="810871">
                  <a:extLst>
                    <a:ext uri="{9D8B030D-6E8A-4147-A177-3AD203B41FA5}">
                      <a16:colId xmlns:a16="http://schemas.microsoft.com/office/drawing/2014/main" val="1241497626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r>
                        <a:rPr lang="en-US" sz="2400" dirty="0"/>
                        <a:t>Activity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SEP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OCT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NOV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JAN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FEB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APR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JUNE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JULY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AUG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928494375"/>
                  </a:ext>
                </a:extLst>
              </a:tr>
              <a:tr h="1017603">
                <a:tc>
                  <a:txBody>
                    <a:bodyPr/>
                    <a:lstStyle/>
                    <a:p>
                      <a:r>
                        <a:rPr lang="en-US" sz="2400" dirty="0"/>
                        <a:t> preparing of proposal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377058666"/>
                  </a:ext>
                </a:extLst>
              </a:tr>
              <a:tr h="935117">
                <a:tc>
                  <a:txBody>
                    <a:bodyPr/>
                    <a:lstStyle/>
                    <a:p>
                      <a:r>
                        <a:rPr lang="en-US" sz="2400" dirty="0"/>
                        <a:t>Data Collection and Cleaning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3922573124"/>
                  </a:ext>
                </a:extLst>
              </a:tr>
              <a:tr h="935117">
                <a:tc>
                  <a:txBody>
                    <a:bodyPr/>
                    <a:lstStyle/>
                    <a:p>
                      <a:r>
                        <a:rPr lang="en-US" sz="2400" dirty="0"/>
                        <a:t>Data Analysis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4112008249"/>
                  </a:ext>
                </a:extLst>
              </a:tr>
              <a:tr h="935117">
                <a:tc>
                  <a:txBody>
                    <a:bodyPr/>
                    <a:lstStyle/>
                    <a:p>
                      <a:r>
                        <a:rPr lang="en-US" sz="2400" dirty="0"/>
                        <a:t>Sectoral Impact Assessment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4084864323"/>
                  </a:ext>
                </a:extLst>
              </a:tr>
              <a:tr h="1130670">
                <a:tc>
                  <a:txBody>
                    <a:bodyPr/>
                    <a:lstStyle/>
                    <a:p>
                      <a:r>
                        <a:rPr lang="en-US" sz="2400" dirty="0"/>
                        <a:t>Final report and recommendations</a:t>
                      </a:r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/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H" sz="24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202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4F4C-6484-2124-B393-8881D383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DB8D8-6B26-4AA6-830D-E75CF3F7A2EB}" type="slidenum">
              <a:rPr lang="en-GH" sz="4000" smtClean="0"/>
              <a:t>16</a:t>
            </a:fld>
            <a:endParaRPr lang="en-GH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CDCE-7BB7-3984-49E0-70B9BABA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2562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A5B3-ABF5-512B-94BA-E5290409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Academic Journals: </a:t>
            </a:r>
            <a:r>
              <a:rPr lang="en-US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Applied Meteorology and Climatology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Dynamics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Climate Data. (n.d.). Eastern Region-Climate Data. Climate Data. 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https://en.climate-data.org/africa/ghana/eastern-region-1330/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Weather Atlas. (n.d.). Yearly and Monthly Weather-Koforidua, Ghana. Weather Atlas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https://www.weather-atlas.com/en/ghana/Koforidua-climate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Spreadsheet [Image]. (n.d.).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https://www.pexels.com/photo/a-person-holding-document-with-graph-illustration-6829513/</a:t>
            </a:r>
            <a:endParaRPr lang="en-US" sz="2400" dirty="0"/>
          </a:p>
          <a:p>
            <a:r>
              <a:rPr lang="en-US" sz="2400" dirty="0"/>
              <a:t>Programming [Image]. (n.d.). </a:t>
            </a:r>
            <a:r>
              <a:rPr lang="en-US" sz="2400" dirty="0">
                <a:hlinkClick r:id="rId5"/>
              </a:rPr>
              <a:t>https://www.pexels.com/photo/close-up-photo-of-programming-of-codes-546819/</a:t>
            </a:r>
            <a:endParaRPr lang="en-US" sz="2400" dirty="0"/>
          </a:p>
          <a:p>
            <a:r>
              <a:rPr lang="en-US" sz="2400" dirty="0"/>
              <a:t>Spreadsheet [Image]. (n.d.). </a:t>
            </a:r>
            <a:r>
              <a:rPr lang="en-US" sz="2400" dirty="0">
                <a:hlinkClick r:id="rId6"/>
              </a:rPr>
              <a:t>https://www.pexels.com/photo/close-up-photo-of-survey-spreadsheet-590022/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B7872-F1D0-6CF7-B323-73743B6B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17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6115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9AB2-9590-A55D-F6D0-3075F7E8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REFERENCES CONTD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F413-BB24-2E22-B7E1-943DE330B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H.Baghel</a:t>
            </a:r>
            <a:r>
              <a:rPr lang="en-US" sz="2400" dirty="0"/>
              <a:t> et al). (2019). Formula of Statistical Parameters. [image]. Semantic Scholar. </a:t>
            </a:r>
            <a:r>
              <a:rPr lang="en-US" sz="2400" dirty="0">
                <a:hlinkClick r:id="rId2"/>
              </a:rPr>
              <a:t>https://www.semanticscholar.org/paper/Frequency-Analysis-of-Rainfall-Data-Using-Models-Baghel-Mittal/4bc4c969edbc6715dead11cf6887b2396567be91/figure/0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FAF6D-CAAD-4EAA-E882-03DCF8D9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18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2424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56DD-9817-1B8C-F80E-02B29AD0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lgerian" panose="04020705040A02060702" pitchFamily="82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84CA-D915-2428-1FA4-51F979C16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00553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86CF9-D634-29E5-85CE-55365DD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19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047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F909-A145-E88A-CEDD-D3427F09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 fontScale="90000"/>
          </a:bodyPr>
          <a:lstStyle/>
          <a:p>
            <a:r>
              <a:rPr lang="en-US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introduction </a:t>
            </a:r>
            <a:br>
              <a:rPr lang="en-US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Geography and Climate of Koforidua</a:t>
            </a:r>
            <a:br>
              <a:rPr lang="en-US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C2EA-6CE7-0CEB-CBEF-475FFF3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1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Koforidua is located at roughly 6.0941° N latitude and 0.2591° W longitude. It has a tropical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rich valleys and hills.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Rainfall Pattern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With peaks from April to July and September to November,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region's bimodal rainfall pattern is essential for agriculture and the replenishment of water resources. The climate in Koforidua is tropical, with a noticeable wet season. The area has a brief dry season and heavy rainfall in most months.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37DA-0676-DEE0-526C-83ED302E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2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0950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07DE-D8F5-16F6-CAB2-18577B35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Introduction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082E-D1BC-44AD-8699-5ED89E77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2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average annual temperature is about 25.7 °C, and the average annual precipitation is about 1435mm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distribution of monthly rainfall varies a lot. September has the most precipitation (186 mm on average),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December has the least amount (around 18 mm). Additionally, the number of days with rainfall varies,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reaching a high of 29 days in October and falling to roughly 11 days in January. These differences have an impact on Koforidua's urban development, water resource management, and agricultural operations.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25046-E7B3-723B-78E6-2F0BABBD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3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038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E7D4-BEF7-62B9-5FDA-FEC5B8A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2" y="1"/>
            <a:ext cx="3240893" cy="1111346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Climate Graph in Koforidua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CDA346-E47F-A83F-3AB1-026B1D6591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" b="1409"/>
          <a:stretch>
            <a:fillRect/>
          </a:stretch>
        </p:blipFill>
        <p:spPr>
          <a:xfrm>
            <a:off x="3261815" y="1111348"/>
            <a:ext cx="8930187" cy="5746651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B99DC-7BF4-2A40-4C76-AD90D4D74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22" y="1111347"/>
            <a:ext cx="3240893" cy="574665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r>
              <a:rPr lang="en-US" sz="3600" dirty="0">
                <a:latin typeface="Arial Narrow" panose="020B0606020202030204" pitchFamily="34" charset="0"/>
              </a:rPr>
              <a:t>A bar graph showing a plot of temperature and rainfall against the months in the year, with temperature displayed on the left and rainfall displayed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D63E-A179-1D6E-A623-1BCA18DB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4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0915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8819-80DB-07DC-3CA7-0E1DB9F1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82562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Rainfall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b="1" dirty="0">
                <a:latin typeface="Algerian" panose="04020705040A02060702" pitchFamily="82" charset="0"/>
              </a:rPr>
              <a:t>Classification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b="1" dirty="0">
                <a:latin typeface="Algerian" panose="04020705040A02060702" pitchFamily="82" charset="0"/>
              </a:rPr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C21C-6732-1C80-F403-164BD5721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3"/>
            <a:ext cx="12192000" cy="539404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Threshold-Based Methods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Traditional classification relies on threshold values of rainfall amount over specific durations to define categories like very light(0.1mm – 0.9mm), light(1.0mm – 10mm), moderate(11mm – 30mm), heavy rainfall(31mm – 70mm), very heavy(71mm – 150mm) and extremely heavy(above 150mm). These thresholds are often region-specific and based on historical data. </a:t>
            </a:r>
            <a:endParaRPr lang="en-US" sz="3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07E36-8119-475F-482D-AF5EF85B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5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7626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5BE1-EDC5-ACE9-7D24-4AE4D7ED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82562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sz="4400" b="1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Gaps in Literature</a:t>
            </a:r>
            <a:br>
              <a:rPr lang="en-US" sz="4400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7F56-27DE-0A21-4770-759DABD8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3"/>
            <a:ext cx="12191999" cy="5032375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Although a number of studies have looked at Ghana's rainfall patterns, there isn't much research specifically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rainfall classes in Koforidua. To find regionally specific patterns and anomalies, long-term rainfall data must be thoroughly analyzed.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Furthermore, there is still a lack of research on the use of sophisticated categorization techniques like machine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algorithms in this situation.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BA1F-DDE2-F532-BE10-E93E8C49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6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753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DF89-114D-0109-52D2-34CD3348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182562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0E6F-8736-6D8D-8E56-65CD7613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1999" cy="5032375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Agricultural Disruptions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Delayed or erratic rains result in crop failures and reduced yields.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Flooding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Heavy and extremely heavy rainfall overwhelm drainage systems, causing economic and social disruptions.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Concerns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Shifting rainfall patterns affect forest cover and water body levels.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4056-DA22-9C2F-FFD8-FB64FA1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7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2052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1C8F-F5DB-3F8B-8722-E3A32C03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2562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9F59-2ABE-06E7-CF9F-84718F37E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Contribution to Policy and Planning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Enhancing the resilience of agricultural systems to rainfall variability.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Informing the design of flood-resistant urban infrastructure.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Guiding water resource management strategies in the face of climate change.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7CBC9-8297-F0C0-468E-675DCBCD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8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051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06B4-BB50-5B70-0519-C250254B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772024" cy="1322363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400" b="1" kern="100" dirty="0">
                <a:latin typeface="Algerian" panose="04020705040A02060702" pitchFamily="82" charset="0"/>
                <a:cs typeface="Times New Roman" panose="02020603050405020304" pitchFamily="18" charset="0"/>
              </a:rPr>
              <a:t>Methodology</a:t>
            </a:r>
            <a:endParaRPr lang="en-US" sz="4400" dirty="0">
              <a:latin typeface="Algerian" panose="04020705040A02060702" pitchFamily="8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165F5E-06D3-D609-3F98-467C4999A3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r="5614"/>
          <a:stretch/>
        </p:blipFill>
        <p:spPr>
          <a:xfrm>
            <a:off x="4772025" y="1322362"/>
            <a:ext cx="7419975" cy="5535638"/>
          </a:xfrm>
          <a:effectLst>
            <a:glow rad="127000">
              <a:schemeClr val="bg1"/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1D0C1-55B7-E477-86C1-E09039BD3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22363"/>
            <a:ext cx="4772025" cy="5535637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Sources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Historical meteorological data from the Ghana Meteorological Agency.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Secondary Sources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Published research and climate reports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5197A-81B4-B0D1-C60A-173BE553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DB2AD-157F-4378-97F8-359CF8E22734}" type="slidenum">
              <a:rPr lang="en-US" sz="4000" smtClean="0"/>
              <a:t>9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476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33363</TotalTime>
  <Words>952</Words>
  <Application>Microsoft Office PowerPoint</Application>
  <PresentationFormat>Widescreen</PresentationFormat>
  <Paragraphs>107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Algerian</vt:lpstr>
      <vt:lpstr>Arial</vt:lpstr>
      <vt:lpstr>Arial Narrow</vt:lpstr>
      <vt:lpstr>Calibri</vt:lpstr>
      <vt:lpstr>Calibri Light</vt:lpstr>
      <vt:lpstr>Symbol</vt:lpstr>
      <vt:lpstr>Wingdings</vt:lpstr>
      <vt:lpstr>Office Theme</vt:lpstr>
      <vt:lpstr>Analyzing Classes of Rainfall in Koforidua (1980-2020): Impacts, Trends, and Sustainable Planning.</vt:lpstr>
      <vt:lpstr> introduction  Geography and Climate of Koforidua </vt:lpstr>
      <vt:lpstr>Introduction contd.</vt:lpstr>
      <vt:lpstr>Climate Graph in Koforidua</vt:lpstr>
      <vt:lpstr>Rainfall Classification Method</vt:lpstr>
      <vt:lpstr>Gaps in Literature </vt:lpstr>
      <vt:lpstr>Problem Statement</vt:lpstr>
      <vt:lpstr>Aims and Objectives</vt:lpstr>
      <vt:lpstr>Methodology</vt:lpstr>
      <vt:lpstr>Methodology contd.</vt:lpstr>
      <vt:lpstr>Methodology cont. </vt:lpstr>
      <vt:lpstr>FORMULAS USED</vt:lpstr>
      <vt:lpstr>STANDARD RAINFALL ANOMALY INDEX(SRAI)</vt:lpstr>
      <vt:lpstr>Methodology contd. </vt:lpstr>
      <vt:lpstr>Expected Outcome</vt:lpstr>
      <vt:lpstr>PROJECT TIMELINE </vt:lpstr>
      <vt:lpstr>References</vt:lpstr>
      <vt:lpstr>REFERENCES CONTD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Danyal</dc:creator>
  <cp:lastModifiedBy>Hamza Danyal</cp:lastModifiedBy>
  <cp:revision>30</cp:revision>
  <dcterms:created xsi:type="dcterms:W3CDTF">2024-12-31T07:57:51Z</dcterms:created>
  <dcterms:modified xsi:type="dcterms:W3CDTF">2025-02-06T07:39:48Z</dcterms:modified>
</cp:coreProperties>
</file>